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82" r:id="rId2"/>
    <p:sldId id="283" r:id="rId3"/>
    <p:sldId id="257" r:id="rId4"/>
    <p:sldId id="259" r:id="rId5"/>
    <p:sldId id="585" r:id="rId6"/>
    <p:sldId id="580" r:id="rId7"/>
    <p:sldId id="591" r:id="rId8"/>
    <p:sldId id="590" r:id="rId9"/>
    <p:sldId id="592" r:id="rId10"/>
    <p:sldId id="593" r:id="rId11"/>
    <p:sldId id="539" r:id="rId12"/>
    <p:sldId id="540" r:id="rId13"/>
    <p:sldId id="542" r:id="rId14"/>
    <p:sldId id="544" r:id="rId15"/>
    <p:sldId id="553" r:id="rId16"/>
    <p:sldId id="555" r:id="rId17"/>
    <p:sldId id="594" r:id="rId18"/>
    <p:sldId id="595" r:id="rId19"/>
    <p:sldId id="556" r:id="rId20"/>
    <p:sldId id="557" r:id="rId21"/>
    <p:sldId id="575" r:id="rId22"/>
    <p:sldId id="562" r:id="rId23"/>
    <p:sldId id="563" r:id="rId24"/>
    <p:sldId id="597" r:id="rId25"/>
    <p:sldId id="576" r:id="rId26"/>
    <p:sldId id="587" r:id="rId27"/>
    <p:sldId id="561" r:id="rId28"/>
    <p:sldId id="559" r:id="rId29"/>
    <p:sldId id="583" r:id="rId30"/>
    <p:sldId id="584" r:id="rId31"/>
    <p:sldId id="565" r:id="rId32"/>
    <p:sldId id="566" r:id="rId33"/>
    <p:sldId id="567" r:id="rId34"/>
    <p:sldId id="571" r:id="rId35"/>
    <p:sldId id="568" r:id="rId36"/>
    <p:sldId id="598" r:id="rId37"/>
    <p:sldId id="599" r:id="rId38"/>
    <p:sldId id="600" r:id="rId39"/>
    <p:sldId id="569" r:id="rId40"/>
    <p:sldId id="570" r:id="rId41"/>
    <p:sldId id="601" r:id="rId42"/>
    <p:sldId id="602" r:id="rId43"/>
    <p:sldId id="603" r:id="rId44"/>
    <p:sldId id="573" r:id="rId45"/>
    <p:sldId id="604" r:id="rId46"/>
    <p:sldId id="578" r:id="rId47"/>
    <p:sldId id="596" r:id="rId48"/>
    <p:sldId id="581" r:id="rId49"/>
    <p:sldId id="582" r:id="rId50"/>
    <p:sldId id="574" r:id="rId51"/>
    <p:sldId id="588" r:id="rId52"/>
    <p:sldId id="533" r:id="rId53"/>
    <p:sldId id="536" r:id="rId54"/>
    <p:sldId id="285" r:id="rId55"/>
    <p:sldId id="284" r:id="rId56"/>
    <p:sldId id="260"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A9A"/>
    <a:srgbClr val="305EF3"/>
    <a:srgbClr val="00ADD8"/>
    <a:srgbClr val="C6D9F1"/>
    <a:srgbClr val="00539E"/>
    <a:srgbClr val="6AB835"/>
    <a:srgbClr val="FF8E2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8"/>
    <p:restoredTop sz="94511"/>
  </p:normalViewPr>
  <p:slideViewPr>
    <p:cSldViewPr snapToGrid="0" snapToObjects="1">
      <p:cViewPr varScale="1">
        <p:scale>
          <a:sx n="241" d="100"/>
          <a:sy n="241" d="100"/>
        </p:scale>
        <p:origin x="208" y="24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910"/>
          <a:ext cx="6037385" cy="671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2796" y="33706"/>
        <a:ext cx="5971793" cy="606243"/>
      </dsp:txXfrm>
    </dsp:sp>
    <dsp:sp modelId="{DDEEFCBA-0D4A-924C-A703-81ED9EFEAA27}">
      <dsp:nvSpPr>
        <dsp:cNvPr id="0" name=""/>
        <dsp:cNvSpPr/>
      </dsp:nvSpPr>
      <dsp:spPr>
        <a:xfrm>
          <a:off x="0" y="681014"/>
          <a:ext cx="6037385" cy="67183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2796" y="713810"/>
        <a:ext cx="5971793" cy="606243"/>
      </dsp:txXfrm>
    </dsp:sp>
    <dsp:sp modelId="{338CD7A1-AD47-0B45-B054-515EDBD02787}">
      <dsp:nvSpPr>
        <dsp:cNvPr id="0" name=""/>
        <dsp:cNvSpPr/>
      </dsp:nvSpPr>
      <dsp:spPr>
        <a:xfrm>
          <a:off x="0" y="1361119"/>
          <a:ext cx="6037385" cy="67183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2796" y="1393915"/>
        <a:ext cx="5971793" cy="606243"/>
      </dsp:txXfrm>
    </dsp:sp>
    <dsp:sp modelId="{00DD25BC-F267-B842-8E1B-C786B9709ECB}">
      <dsp:nvSpPr>
        <dsp:cNvPr id="0" name=""/>
        <dsp:cNvSpPr/>
      </dsp:nvSpPr>
      <dsp:spPr>
        <a:xfrm>
          <a:off x="0" y="2041224"/>
          <a:ext cx="6037385" cy="67183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2796" y="2074020"/>
        <a:ext cx="5971793" cy="606243"/>
      </dsp:txXfrm>
    </dsp:sp>
    <dsp:sp modelId="{D8413AF9-646C-C747-9CA9-5879DEDDC6C0}">
      <dsp:nvSpPr>
        <dsp:cNvPr id="0" name=""/>
        <dsp:cNvSpPr/>
      </dsp:nvSpPr>
      <dsp:spPr>
        <a:xfrm>
          <a:off x="0" y="2721328"/>
          <a:ext cx="6037385" cy="67183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2796" y="2754124"/>
        <a:ext cx="5971793" cy="60624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88A4F-D8AF-4462-99A8-EDDA1CA38228}"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17D05-443C-4D05-A0A5-ED52E3FFD120}" type="slidenum">
              <a:rPr lang="en-US" smtClean="0"/>
              <a:t>‹#›</a:t>
            </a:fld>
            <a:endParaRPr lang="en-US"/>
          </a:p>
        </p:txBody>
      </p:sp>
    </p:spTree>
    <p:extLst>
      <p:ext uri="{BB962C8B-B14F-4D97-AF65-F5344CB8AC3E}">
        <p14:creationId xmlns:p14="http://schemas.microsoft.com/office/powerpoint/2010/main" val="210729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48430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15</a:t>
            </a:fld>
            <a:endParaRPr lang="en-US"/>
          </a:p>
        </p:txBody>
      </p:sp>
    </p:spTree>
    <p:extLst>
      <p:ext uri="{BB962C8B-B14F-4D97-AF65-F5344CB8AC3E}">
        <p14:creationId xmlns:p14="http://schemas.microsoft.com/office/powerpoint/2010/main" val="2589464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16</a:t>
            </a:fld>
            <a:endParaRPr lang="en-US"/>
          </a:p>
        </p:txBody>
      </p:sp>
    </p:spTree>
    <p:extLst>
      <p:ext uri="{BB962C8B-B14F-4D97-AF65-F5344CB8AC3E}">
        <p14:creationId xmlns:p14="http://schemas.microsoft.com/office/powerpoint/2010/main" val="72193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3798664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18</a:t>
            </a:fld>
            <a:endParaRPr lang="en-US"/>
          </a:p>
        </p:txBody>
      </p:sp>
    </p:spTree>
    <p:extLst>
      <p:ext uri="{BB962C8B-B14F-4D97-AF65-F5344CB8AC3E}">
        <p14:creationId xmlns:p14="http://schemas.microsoft.com/office/powerpoint/2010/main" val="392312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42304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20</a:t>
            </a:fld>
            <a:endParaRPr lang="en-US"/>
          </a:p>
        </p:txBody>
      </p:sp>
    </p:spTree>
    <p:extLst>
      <p:ext uri="{BB962C8B-B14F-4D97-AF65-F5344CB8AC3E}">
        <p14:creationId xmlns:p14="http://schemas.microsoft.com/office/powerpoint/2010/main" val="75485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24</a:t>
            </a:fld>
            <a:endParaRPr lang="en-US"/>
          </a:p>
        </p:txBody>
      </p:sp>
    </p:spTree>
    <p:extLst>
      <p:ext uri="{BB962C8B-B14F-4D97-AF65-F5344CB8AC3E}">
        <p14:creationId xmlns:p14="http://schemas.microsoft.com/office/powerpoint/2010/main" val="52051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26</a:t>
            </a:fld>
            <a:endParaRPr lang="en-US"/>
          </a:p>
        </p:txBody>
      </p:sp>
    </p:spTree>
    <p:extLst>
      <p:ext uri="{BB962C8B-B14F-4D97-AF65-F5344CB8AC3E}">
        <p14:creationId xmlns:p14="http://schemas.microsoft.com/office/powerpoint/2010/main" val="128023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28</a:t>
            </a:fld>
            <a:endParaRPr lang="en-US"/>
          </a:p>
        </p:txBody>
      </p:sp>
    </p:spTree>
    <p:extLst>
      <p:ext uri="{BB962C8B-B14F-4D97-AF65-F5344CB8AC3E}">
        <p14:creationId xmlns:p14="http://schemas.microsoft.com/office/powerpoint/2010/main" val="1067222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29</a:t>
            </a:fld>
            <a:endParaRPr lang="en-US"/>
          </a:p>
        </p:txBody>
      </p:sp>
    </p:spTree>
    <p:extLst>
      <p:ext uri="{BB962C8B-B14F-4D97-AF65-F5344CB8AC3E}">
        <p14:creationId xmlns:p14="http://schemas.microsoft.com/office/powerpoint/2010/main" val="163271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4</a:t>
            </a:fld>
            <a:endParaRPr lang="en-US"/>
          </a:p>
        </p:txBody>
      </p:sp>
    </p:spTree>
    <p:extLst>
      <p:ext uri="{BB962C8B-B14F-4D97-AF65-F5344CB8AC3E}">
        <p14:creationId xmlns:p14="http://schemas.microsoft.com/office/powerpoint/2010/main" val="381589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30</a:t>
            </a:fld>
            <a:endParaRPr lang="en-US"/>
          </a:p>
        </p:txBody>
      </p:sp>
    </p:spTree>
    <p:extLst>
      <p:ext uri="{BB962C8B-B14F-4D97-AF65-F5344CB8AC3E}">
        <p14:creationId xmlns:p14="http://schemas.microsoft.com/office/powerpoint/2010/main" val="203132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36</a:t>
            </a:fld>
            <a:endParaRPr lang="en-US"/>
          </a:p>
        </p:txBody>
      </p:sp>
    </p:spTree>
    <p:extLst>
      <p:ext uri="{BB962C8B-B14F-4D97-AF65-F5344CB8AC3E}">
        <p14:creationId xmlns:p14="http://schemas.microsoft.com/office/powerpoint/2010/main" val="3716693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37</a:t>
            </a:fld>
            <a:endParaRPr lang="en-US"/>
          </a:p>
        </p:txBody>
      </p:sp>
    </p:spTree>
    <p:extLst>
      <p:ext uri="{BB962C8B-B14F-4D97-AF65-F5344CB8AC3E}">
        <p14:creationId xmlns:p14="http://schemas.microsoft.com/office/powerpoint/2010/main" val="1465273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38</a:t>
            </a:fld>
            <a:endParaRPr lang="en-US"/>
          </a:p>
        </p:txBody>
      </p:sp>
    </p:spTree>
    <p:extLst>
      <p:ext uri="{BB962C8B-B14F-4D97-AF65-F5344CB8AC3E}">
        <p14:creationId xmlns:p14="http://schemas.microsoft.com/office/powerpoint/2010/main" val="322410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41</a:t>
            </a:fld>
            <a:endParaRPr lang="en-US"/>
          </a:p>
        </p:txBody>
      </p:sp>
    </p:spTree>
    <p:extLst>
      <p:ext uri="{BB962C8B-B14F-4D97-AF65-F5344CB8AC3E}">
        <p14:creationId xmlns:p14="http://schemas.microsoft.com/office/powerpoint/2010/main" val="34811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42</a:t>
            </a:fld>
            <a:endParaRPr lang="en-US"/>
          </a:p>
        </p:txBody>
      </p:sp>
    </p:spTree>
    <p:extLst>
      <p:ext uri="{BB962C8B-B14F-4D97-AF65-F5344CB8AC3E}">
        <p14:creationId xmlns:p14="http://schemas.microsoft.com/office/powerpoint/2010/main" val="3375622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43</a:t>
            </a:fld>
            <a:endParaRPr lang="en-US"/>
          </a:p>
        </p:txBody>
      </p:sp>
    </p:spTree>
    <p:extLst>
      <p:ext uri="{BB962C8B-B14F-4D97-AF65-F5344CB8AC3E}">
        <p14:creationId xmlns:p14="http://schemas.microsoft.com/office/powerpoint/2010/main" val="345755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1063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307789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208055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361038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1207066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131163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174409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73076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62DAB8-00CA-F542-A196-F9B5D8F26EF5}"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373561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2DAB8-00CA-F542-A196-F9B5D8F26EF5}"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4A1CA81-01B8-4C41-986D-F49E0088E6A6}" type="slidenum">
              <a:rPr lang="en-US" smtClean="0"/>
              <a:t>‹#›</a:t>
            </a:fld>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165931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62DAB8-00CA-F542-A196-F9B5D8F26EF5}" type="datetimeFigureOut">
              <a:rPr lang="en-US" smtClean="0"/>
              <a:t>9/11/18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3147711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cap="none">
                <a:solidFill>
                  <a:srgbClr val="00ADD8"/>
                </a:solidFill>
              </a:defRPr>
            </a:lvl1pPr>
          </a:lstStyle>
          <a:p>
            <a:endParaRPr lang="en-US" cap="none" dirty="0">
              <a:solidFill>
                <a:srgbClr val="00ADD8"/>
              </a:solidFill>
            </a:endParaRP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62DAB8-00CA-F542-A196-F9B5D8F26EF5}" type="datetimeFigureOut">
              <a:rPr lang="en-US" smtClean="0"/>
              <a:t>9/11/18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98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6"/>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9/11/18</a:t>
            </a:fld>
            <a:endParaRPr lang="en-US"/>
          </a:p>
        </p:txBody>
      </p:sp>
      <p:sp>
        <p:nvSpPr>
          <p:cNvPr id="6" name="Footer Placeholder 5"/>
          <p:cNvSpPr>
            <a:spLocks noGrp="1"/>
          </p:cNvSpPr>
          <p:nvPr>
            <p:ph type="ftr" sz="quarter" idx="11"/>
          </p:nvPr>
        </p:nvSpPr>
        <p:spPr/>
        <p:txBody>
          <a:bodyPr/>
          <a:lstStyle/>
          <a:p>
            <a:endParaRPr lang="en-US"/>
          </a:p>
        </p:txBody>
      </p:sp>
      <p:sp>
        <p:nvSpPr>
          <p:cNvPr id="8"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557908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62DAB8-00CA-F542-A196-F9B5D8F26EF5}" type="datetimeFigureOut">
              <a:rPr lang="en-US" smtClean="0"/>
              <a:t>9/11/18</a:t>
            </a:fld>
            <a:endParaRPr lang="en-US"/>
          </a:p>
        </p:txBody>
      </p:sp>
      <p:sp>
        <p:nvSpPr>
          <p:cNvPr id="8" name="Footer Placeholder 7"/>
          <p:cNvSpPr>
            <a:spLocks noGrp="1"/>
          </p:cNvSpPr>
          <p:nvPr>
            <p:ph type="ftr" sz="quarter" idx="11"/>
          </p:nvPr>
        </p:nvSpPr>
        <p:spPr/>
        <p:txBody>
          <a:bodyPr/>
          <a:lstStyle/>
          <a:p>
            <a:endParaRPr lang="en-US"/>
          </a:p>
        </p:txBody>
      </p:sp>
      <p:sp>
        <p:nvSpPr>
          <p:cNvPr id="10" name="Title Placeholder 1"/>
          <p:cNvSpPr txBox="1">
            <a:spLocks/>
          </p:cNvSpPr>
          <p:nvPr userDrawn="1"/>
        </p:nvSpPr>
        <p:spPr>
          <a:xfrm>
            <a:off x="457200" y="-12701"/>
            <a:ext cx="8229600" cy="89118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cap="all">
                <a:solidFill>
                  <a:srgbClr val="FF8E29"/>
                </a:solidFill>
                <a:latin typeface="+mj-lt"/>
                <a:ea typeface="+mj-ea"/>
                <a:cs typeface="+mj-cs"/>
              </a:defRPr>
            </a:lvl1pPr>
          </a:lstStyle>
          <a:p>
            <a:endParaRPr lang="en-US" cap="none" dirty="0">
              <a:solidFill>
                <a:srgbClr val="00ADD8"/>
              </a:solidFill>
            </a:endParaRPr>
          </a:p>
        </p:txBody>
      </p:sp>
      <p:sp>
        <p:nvSpPr>
          <p:cNvPr id="11"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141127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79275"/>
            <a:ext cx="5486400" cy="29462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9/11/18</a:t>
            </a:fld>
            <a:endParaRPr lang="en-US"/>
          </a:p>
        </p:txBody>
      </p:sp>
      <p:sp>
        <p:nvSpPr>
          <p:cNvPr id="6" name="Footer Placeholder 5"/>
          <p:cNvSpPr>
            <a:spLocks noGrp="1"/>
          </p:cNvSpPr>
          <p:nvPr>
            <p:ph type="ftr" sz="quarter" idx="11"/>
          </p:nvPr>
        </p:nvSpPr>
        <p:spPr/>
        <p:txBody>
          <a:bodyPr/>
          <a:lstStyle/>
          <a:p>
            <a:endParaRPr lang="en-US"/>
          </a:p>
        </p:txBody>
      </p:sp>
      <p:sp>
        <p:nvSpPr>
          <p:cNvPr id="9"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404863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70820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62DAB8-00CA-F542-A196-F9B5D8F26EF5}" type="datetimeFigureOut">
              <a:rPr lang="en-US" smtClean="0"/>
              <a:t>9/11/18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descr="2017_MASTER_PPT_16-9_v1_FF2.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059" y="-1"/>
            <a:ext cx="9157906" cy="5158954"/>
          </a:xfrm>
          <a:prstGeom prst="rect">
            <a:avLst/>
          </a:prstGeom>
        </p:spPr>
      </p:pic>
    </p:spTree>
    <p:extLst>
      <p:ext uri="{BB962C8B-B14F-4D97-AF65-F5344CB8AC3E}">
        <p14:creationId xmlns:p14="http://schemas.microsoft.com/office/powerpoint/2010/main" val="3624783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3" r:id="rId6"/>
    <p:sldLayoutId id="2147483657" r:id="rId7"/>
    <p:sldLayoutId id="2147483658" r:id="rId8"/>
  </p:sldLayoutIdLst>
  <p:txStyles>
    <p:titleStyle>
      <a:lvl1pPr algn="l" defTabSz="457200" rtl="0" eaLnBrk="1" latinLnBrk="0" hangingPunct="1">
        <a:spcBef>
          <a:spcPct val="0"/>
        </a:spcBef>
        <a:buNone/>
        <a:defRPr sz="3600" b="1" kern="1200" cap="all">
          <a:solidFill>
            <a:srgbClr val="FF8E29"/>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tiff"/><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2.xml"/><Relationship Id="rId5" Type="http://schemas.openxmlformats.org/officeDocument/2006/relationships/hyperlink" Target="https://github.com/grahamrobbo/sapteched2018" TargetMode="Externa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s://github.com/grahamrobbo/sapteched2018"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9" y="0"/>
            <a:ext cx="9198899" cy="5174381"/>
          </a:xfrm>
          <a:prstGeom prst="rect">
            <a:avLst/>
          </a:prstGeom>
        </p:spPr>
      </p:pic>
      <p:sp>
        <p:nvSpPr>
          <p:cNvPr id="6" name="Text Placeholder 1"/>
          <p:cNvSpPr txBox="1">
            <a:spLocks/>
          </p:cNvSpPr>
          <p:nvPr/>
        </p:nvSpPr>
        <p:spPr>
          <a:xfrm>
            <a:off x="361950" y="1295401"/>
            <a:ext cx="4248150" cy="2400299"/>
          </a:xfrm>
          <a:prstGeom prst="rect">
            <a:avLst/>
          </a:prstGeom>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700" b="1" dirty="0"/>
              <a:t>Test Driven Development with ABAP</a:t>
            </a:r>
            <a:br>
              <a:rPr lang="en-US" sz="2700" dirty="0"/>
            </a:br>
            <a:r>
              <a:rPr lang="en-US" sz="1800" dirty="0"/>
              <a:t>Graham Robinson</a:t>
            </a:r>
            <a:br>
              <a:rPr lang="en-US" sz="1800" dirty="0"/>
            </a:br>
            <a:r>
              <a:rPr lang="en-US" sz="1800" dirty="0"/>
              <a:t>Yelcho Systems Consulting</a:t>
            </a:r>
          </a:p>
          <a:p>
            <a:pPr marL="0" indent="0">
              <a:buNone/>
            </a:pPr>
            <a:r>
              <a:rPr lang="fr-FR" sz="1800" b="1" dirty="0"/>
              <a:t>SESSION ID: CNA415</a:t>
            </a:r>
            <a:endParaRPr lang="en-US" sz="1800" dirty="0"/>
          </a:p>
        </p:txBody>
      </p:sp>
      <p:sp>
        <p:nvSpPr>
          <p:cNvPr id="2" name="TextBox 1"/>
          <p:cNvSpPr txBox="1"/>
          <p:nvPr/>
        </p:nvSpPr>
        <p:spPr>
          <a:xfrm>
            <a:off x="361950" y="4287915"/>
            <a:ext cx="1919445" cy="646331"/>
          </a:xfrm>
          <a:prstGeom prst="rect">
            <a:avLst/>
          </a:prstGeom>
          <a:noFill/>
        </p:spPr>
        <p:txBody>
          <a:bodyPr wrap="square" rtlCol="0">
            <a:spAutoFit/>
          </a:bodyPr>
          <a:lstStyle/>
          <a:p>
            <a:r>
              <a:rPr lang="en-US" i="1" dirty="0">
                <a:solidFill>
                  <a:schemeClr val="bg1"/>
                </a:solidFill>
              </a:rPr>
              <a:t>#ASUG</a:t>
            </a:r>
          </a:p>
          <a:p>
            <a:r>
              <a:rPr lang="en-US" i="1" dirty="0" err="1">
                <a:solidFill>
                  <a:schemeClr val="bg1"/>
                </a:solidFill>
              </a:rPr>
              <a:t>www.asug.com</a:t>
            </a:r>
            <a:endParaRPr lang="en-US" i="1" dirty="0">
              <a:solidFill>
                <a:schemeClr val="bg1"/>
              </a:solidFill>
            </a:endParaRPr>
          </a:p>
        </p:txBody>
      </p:sp>
    </p:spTree>
    <p:extLst>
      <p:ext uri="{BB962C8B-B14F-4D97-AF65-F5344CB8AC3E}">
        <p14:creationId xmlns:p14="http://schemas.microsoft.com/office/powerpoint/2010/main" val="203876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43052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Tree>
    <p:extLst>
      <p:ext uri="{BB962C8B-B14F-4D97-AF65-F5344CB8AC3E}">
        <p14:creationId xmlns:p14="http://schemas.microsoft.com/office/powerpoint/2010/main" val="29480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Tree>
    <p:extLst>
      <p:ext uri="{BB962C8B-B14F-4D97-AF65-F5344CB8AC3E}">
        <p14:creationId xmlns:p14="http://schemas.microsoft.com/office/powerpoint/2010/main" val="26862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Tree>
    <p:extLst>
      <p:ext uri="{BB962C8B-B14F-4D97-AF65-F5344CB8AC3E}">
        <p14:creationId xmlns:p14="http://schemas.microsoft.com/office/powerpoint/2010/main" val="412492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1054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The Testing Challenge?</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Tree>
    <p:extLst>
      <p:ext uri="{BB962C8B-B14F-4D97-AF65-F5344CB8AC3E}">
        <p14:creationId xmlns:p14="http://schemas.microsoft.com/office/powerpoint/2010/main" val="209820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3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Unit Testing without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CEC13B3-8176-E041-9C54-4CFAEA64FEA0}"/>
              </a:ext>
            </a:extLst>
          </p:cNvPr>
          <p:cNvPicPr>
            <a:picLocks noChangeAspect="1"/>
          </p:cNvPicPr>
          <p:nvPr/>
        </p:nvPicPr>
        <p:blipFill>
          <a:blip r:embed="rId3"/>
          <a:stretch>
            <a:fillRect/>
          </a:stretch>
        </p:blipFill>
        <p:spPr>
          <a:xfrm>
            <a:off x="522633" y="1242927"/>
            <a:ext cx="7811000" cy="2557507"/>
          </a:xfrm>
          <a:prstGeom prst="rect">
            <a:avLst/>
          </a:prstGeom>
        </p:spPr>
      </p:pic>
    </p:spTree>
    <p:extLst>
      <p:ext uri="{BB962C8B-B14F-4D97-AF65-F5344CB8AC3E}">
        <p14:creationId xmlns:p14="http://schemas.microsoft.com/office/powerpoint/2010/main" val="3400055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Unit Testing with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86D13E-82CB-1244-9A2E-05747ADEE595}"/>
              </a:ext>
            </a:extLst>
          </p:cNvPr>
          <p:cNvPicPr>
            <a:picLocks noChangeAspect="1"/>
          </p:cNvPicPr>
          <p:nvPr/>
        </p:nvPicPr>
        <p:blipFill>
          <a:blip r:embed="rId3"/>
          <a:stretch>
            <a:fillRect/>
          </a:stretch>
        </p:blipFill>
        <p:spPr>
          <a:xfrm>
            <a:off x="457200" y="878480"/>
            <a:ext cx="8563268" cy="3246004"/>
          </a:xfrm>
          <a:prstGeom prst="rect">
            <a:avLst/>
          </a:prstGeom>
        </p:spPr>
      </p:pic>
    </p:spTree>
    <p:extLst>
      <p:ext uri="{BB962C8B-B14F-4D97-AF65-F5344CB8AC3E}">
        <p14:creationId xmlns:p14="http://schemas.microsoft.com/office/powerpoint/2010/main" val="1671875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119102"/>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fontScale="62500" lnSpcReduction="2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59416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2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normAutofit lnSpcReduction="10000"/>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0768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201551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normAutofit/>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40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3300" b="1" dirty="0">
              <a:solidFill>
                <a:schemeClr val="accent1"/>
              </a:solidFill>
              <a:latin typeface="Consolas" panose="020B0609020204030204" pitchFamily="49" charset="0"/>
              <a:cs typeface="Consolas" panose="020B0609020204030204" pitchFamily="49" charset="0"/>
            </a:endParaRPr>
          </a:p>
          <a:p>
            <a:pPr marL="0" indent="0">
              <a:buNone/>
            </a:pPr>
            <a:r>
              <a:rPr lang="en-US" sz="33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640288"/>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
        <p:nvSpPr>
          <p:cNvPr id="5" name="TextBox 4">
            <a:extLst>
              <a:ext uri="{FF2B5EF4-FFF2-40B4-BE49-F238E27FC236}">
                <a16:creationId xmlns:a16="http://schemas.microsoft.com/office/drawing/2014/main" id="{0D126949-8E9D-D249-9251-17D503CC087C}"/>
              </a:ext>
            </a:extLst>
          </p:cNvPr>
          <p:cNvSpPr txBox="1"/>
          <p:nvPr/>
        </p:nvSpPr>
        <p:spPr>
          <a:xfrm>
            <a:off x="2406054" y="693814"/>
            <a:ext cx="3820533" cy="369332"/>
          </a:xfrm>
          <a:prstGeom prst="rect">
            <a:avLst/>
          </a:prstGeom>
          <a:noFill/>
        </p:spPr>
        <p:txBody>
          <a:bodyPr wrap="none" rtlCol="0">
            <a:spAutoFit/>
          </a:bodyPr>
          <a:lstStyle/>
          <a:p>
            <a:r>
              <a:rPr lang="en-AU" dirty="0">
                <a:solidFill>
                  <a:srgbClr val="0E5A9A"/>
                </a:solidFill>
              </a:rPr>
              <a:t>SAP NetWeaver AS ABAP 7.50 onwards</a:t>
            </a:r>
            <a:endParaRPr lang="en-US" dirty="0">
              <a:solidFill>
                <a:srgbClr val="0E5A9A"/>
              </a:solidFill>
            </a:endParaRPr>
          </a:p>
        </p:txBody>
      </p:sp>
    </p:spTree>
    <p:extLst>
      <p:ext uri="{BB962C8B-B14F-4D97-AF65-F5344CB8AC3E}">
        <p14:creationId xmlns:p14="http://schemas.microsoft.com/office/powerpoint/2010/main" val="5567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068"/>
            <a:ext cx="9144000" cy="5139363"/>
          </a:xfrm>
          <a:prstGeom prst="rect">
            <a:avLst/>
          </a:prstGeom>
        </p:spPr>
      </p:pic>
    </p:spTree>
    <p:extLst>
      <p:ext uri="{BB962C8B-B14F-4D97-AF65-F5344CB8AC3E}">
        <p14:creationId xmlns:p14="http://schemas.microsoft.com/office/powerpoint/2010/main" val="129326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ABAP Test Seams Injection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1CDC3700-010C-C949-ADE4-E6F7FE5448FA}"/>
              </a:ext>
            </a:extLst>
          </p:cNvPr>
          <p:cNvPicPr>
            <a:picLocks noChangeAspect="1"/>
          </p:cNvPicPr>
          <p:nvPr/>
        </p:nvPicPr>
        <p:blipFill>
          <a:blip r:embed="rId3"/>
          <a:stretch>
            <a:fillRect/>
          </a:stretch>
        </p:blipFill>
        <p:spPr>
          <a:xfrm>
            <a:off x="552340" y="698958"/>
            <a:ext cx="8039320" cy="3963643"/>
          </a:xfrm>
          <a:prstGeom prst="rect">
            <a:avLst/>
          </a:prstGeom>
        </p:spPr>
      </p:pic>
    </p:spTree>
    <p:extLst>
      <p:ext uri="{BB962C8B-B14F-4D97-AF65-F5344CB8AC3E}">
        <p14:creationId xmlns:p14="http://schemas.microsoft.com/office/powerpoint/2010/main" val="3659960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fontScale="55000" lnSpcReduction="20000"/>
          </a:bodyPr>
          <a:lstStyle/>
          <a:p>
            <a:pPr marL="0" indent="0" algn="ctr">
              <a:buNone/>
            </a:pPr>
            <a:r>
              <a:rPr lang="en-AU" i="1" dirty="0">
                <a:solidFill>
                  <a:schemeClr val="accent1"/>
                </a:solidFill>
              </a:rPr>
              <a:t>“TEST-SEAMS appear to have no benefit.”</a:t>
            </a:r>
          </a:p>
          <a:p>
            <a:pPr marL="0" indent="0" algn="ctr">
              <a:buNone/>
            </a:pPr>
            <a:endParaRPr lang="en-AU" i="1" dirty="0">
              <a:solidFill>
                <a:schemeClr val="accent1"/>
              </a:solidFill>
            </a:endParaRP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endParaRPr lang="en-AU" i="1" dirty="0">
              <a:solidFill>
                <a:schemeClr val="accent1"/>
              </a:solidFill>
            </a:endParaRPr>
          </a:p>
          <a:p>
            <a:pPr marL="0" indent="0" algn="ctr">
              <a:buNone/>
            </a:pPr>
            <a:r>
              <a:rPr lang="en-AU" i="1" dirty="0">
                <a:solidFill>
                  <a:schemeClr val="accent1"/>
                </a:solidFill>
              </a:rPr>
              <a:t>“Test seams break the rule that production code should not know it is being tested.” </a:t>
            </a:r>
          </a:p>
          <a:p>
            <a:pPr marL="0" indent="0" algn="ctr">
              <a:buNone/>
            </a:pPr>
            <a:endParaRPr lang="en-AU" i="1" dirty="0">
              <a:solidFill>
                <a:schemeClr val="accent1"/>
              </a:solidFill>
            </a:endParaRPr>
          </a:p>
          <a:p>
            <a:pPr marL="0" indent="0" algn="ctr">
              <a:buNone/>
            </a:pPr>
            <a:r>
              <a:rPr lang="en-AU" sz="5100" i="1" dirty="0">
                <a:solidFill>
                  <a:srgbClr val="FF0000"/>
                </a:solidFill>
              </a:rPr>
              <a:t>“Test Seams are an abomination!”</a:t>
            </a:r>
            <a:endParaRPr lang="en-US" sz="5100"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Tree>
    <p:extLst>
      <p:ext uri="{BB962C8B-B14F-4D97-AF65-F5344CB8AC3E}">
        <p14:creationId xmlns:p14="http://schemas.microsoft.com/office/powerpoint/2010/main" val="346670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12" name="Rectangle 11">
            <a:extLst>
              <a:ext uri="{FF2B5EF4-FFF2-40B4-BE49-F238E27FC236}">
                <a16:creationId xmlns:a16="http://schemas.microsoft.com/office/drawing/2014/main" id="{C1F2EEE8-BF4C-C54E-926F-0A48C5A113C0}"/>
              </a:ext>
            </a:extLst>
          </p:cNvPr>
          <p:cNvSpPr/>
          <p:nvPr/>
        </p:nvSpPr>
        <p:spPr>
          <a:xfrm>
            <a:off x="6535997" y="1357224"/>
            <a:ext cx="1681962" cy="631763"/>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535997" y="2764421"/>
            <a:ext cx="1681962" cy="631763"/>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737697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3"/>
          <a:stretch>
            <a:fillRect/>
          </a:stretch>
        </p:blipFill>
        <p:spPr>
          <a:xfrm rot="2662187">
            <a:off x="8284137" y="2749772"/>
            <a:ext cx="661062" cy="661062"/>
          </a:xfrm>
          <a:prstGeom prst="rect">
            <a:avLst/>
          </a:prstGeom>
        </p:spPr>
      </p:pic>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1"/>
            <p:extLst>
              <p:ext uri="{D42A27DB-BD31-4B8C-83A1-F6EECF244321}">
                <p14:modId xmlns:p14="http://schemas.microsoft.com/office/powerpoint/2010/main" val="4154805265"/>
              </p:ext>
            </p:extLst>
          </p:nvPr>
        </p:nvGraphicFramePr>
        <p:xfrm>
          <a:off x="199293" y="1067383"/>
          <a:ext cx="6037385" cy="3394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528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normAutofit fontScale="92500" lnSpcReduction="20000"/>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4540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rotWithShape="1">
          <a:blip r:embed="rId3"/>
          <a:srcRect l="13924" t="2" r="-13894" b="50560"/>
          <a:stretch/>
        </p:blipFill>
        <p:spPr>
          <a:xfrm>
            <a:off x="5796000" y="1106311"/>
            <a:ext cx="3924000" cy="1584000"/>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92377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87268727"/>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3"/>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20" y="2687846"/>
            <a:ext cx="2827805" cy="746434"/>
            <a:chOff x="3203847" y="3432313"/>
            <a:chExt cx="2606032"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1988723"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2400"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6"/>
          <a:stretch>
            <a:fillRect/>
          </a:stretch>
        </p:blipFill>
        <p:spPr>
          <a:xfrm>
            <a:off x="3049933" y="3670993"/>
            <a:ext cx="2856756" cy="399946"/>
          </a:xfrm>
          <a:prstGeom prst="rect">
            <a:avLst/>
          </a:prstGeom>
        </p:spPr>
      </p:pic>
      <p:sp>
        <p:nvSpPr>
          <p:cNvPr id="15" name="Rectangle 14">
            <a:extLst>
              <a:ext uri="{FF2B5EF4-FFF2-40B4-BE49-F238E27FC236}">
                <a16:creationId xmlns:a16="http://schemas.microsoft.com/office/drawing/2014/main" id="{DA59CEA3-0F59-FF4C-B0EC-0B83C1A63EC8}"/>
              </a:ext>
            </a:extLst>
          </p:cNvPr>
          <p:cNvSpPr/>
          <p:nvPr/>
        </p:nvSpPr>
        <p:spPr>
          <a:xfrm>
            <a:off x="6264462" y="2309943"/>
            <a:ext cx="1284389" cy="8328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151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0" indent="0">
              <a:buNone/>
            </a:pPr>
            <a:r>
              <a:rPr lang="en-AU" sz="1600" b="1" kern="1200" dirty="0">
                <a:solidFill>
                  <a:schemeClr val="tx1">
                    <a:lumMod val="75000"/>
                    <a:lumOff val="25000"/>
                  </a:schemeClr>
                </a:solidFill>
                <a:effectLst/>
                <a:latin typeface="+mn-lt"/>
                <a:ea typeface="+mn-ea"/>
                <a:cs typeface="+mn-cs"/>
              </a:rPr>
              <a:t>The testability advantage</a:t>
            </a:r>
          </a:p>
          <a:p>
            <a:pPr marL="342900" lvl="1" indent="0">
              <a:buNone/>
            </a:pPr>
            <a:r>
              <a:rPr lang="en-AU" sz="1600" kern="1200" dirty="0">
                <a:solidFill>
                  <a:schemeClr val="tx1">
                    <a:lumMod val="75000"/>
                    <a:lumOff val="25000"/>
                  </a:schemeClr>
                </a:solidFill>
                <a:effectLst/>
                <a:latin typeface="+mn-lt"/>
                <a:ea typeface="+mn-ea"/>
                <a:cs typeface="+mn-cs"/>
              </a:rPr>
              <a:t>Offers a single point of injection for test doubles in</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84142623"/>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382716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normAutofit/>
          </a:bodyPr>
          <a:lstStyle/>
          <a:p>
            <a:r>
              <a:rPr lang="en-US" sz="2800" dirty="0"/>
              <a:t>ABAP Test Double Framework</a:t>
            </a:r>
          </a:p>
          <a:p>
            <a:pPr lvl="1"/>
            <a:r>
              <a:rPr lang="en-US" sz="2400" dirty="0">
                <a:solidFill>
                  <a:srgbClr val="00ADD8"/>
                </a:solidFill>
              </a:rPr>
              <a:t>CL_ABAP_TESTDOUBLE</a:t>
            </a:r>
          </a:p>
          <a:p>
            <a:r>
              <a:rPr lang="en-US" sz="2800" dirty="0"/>
              <a:t>Open SQL Test Double Framework</a:t>
            </a:r>
          </a:p>
          <a:p>
            <a:pPr lvl="1"/>
            <a:r>
              <a:rPr lang="en-US" sz="2400" dirty="0">
                <a:solidFill>
                  <a:srgbClr val="00ADD8"/>
                </a:solidFill>
              </a:rPr>
              <a:t>CL_OSQL_TEST_ENVIRONMENT</a:t>
            </a:r>
          </a:p>
          <a:p>
            <a:r>
              <a:rPr lang="en-US" sz="2800" dirty="0"/>
              <a:t>CDS Test Double Framework</a:t>
            </a:r>
          </a:p>
          <a:p>
            <a:pPr lvl="1"/>
            <a:r>
              <a:rPr lang="en-US" sz="24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Tree>
    <p:extLst>
      <p:ext uri="{BB962C8B-B14F-4D97-AF65-F5344CB8AC3E}">
        <p14:creationId xmlns:p14="http://schemas.microsoft.com/office/powerpoint/2010/main" val="25728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475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
        <p:nvSpPr>
          <p:cNvPr id="5" name="TextBox 4">
            <a:extLst>
              <a:ext uri="{FF2B5EF4-FFF2-40B4-BE49-F238E27FC236}">
                <a16:creationId xmlns:a16="http://schemas.microsoft.com/office/drawing/2014/main" id="{37C5E52E-FA2E-8245-A16B-92BB92F83E8A}"/>
              </a:ext>
            </a:extLst>
          </p:cNvPr>
          <p:cNvSpPr txBox="1"/>
          <p:nvPr/>
        </p:nvSpPr>
        <p:spPr>
          <a:xfrm>
            <a:off x="2406054" y="693814"/>
            <a:ext cx="4214872" cy="369332"/>
          </a:xfrm>
          <a:prstGeom prst="rect">
            <a:avLst/>
          </a:prstGeom>
          <a:noFill/>
        </p:spPr>
        <p:txBody>
          <a:bodyPr wrap="none" rtlCol="0">
            <a:spAutoFit/>
          </a:bodyPr>
          <a:lstStyle/>
          <a:p>
            <a:r>
              <a:rPr lang="en-AU" dirty="0">
                <a:solidFill>
                  <a:srgbClr val="0E5A9A"/>
                </a:solidFill>
              </a:rPr>
              <a:t>SAP NetWeaver AS ABAP 7.40 SP9 onwards</a:t>
            </a:r>
            <a:endParaRPr lang="en-US" dirty="0">
              <a:solidFill>
                <a:srgbClr val="0E5A9A"/>
              </a:solidFill>
            </a:endParaRPr>
          </a:p>
        </p:txBody>
      </p:sp>
    </p:spTree>
    <p:extLst>
      <p:ext uri="{BB962C8B-B14F-4D97-AF65-F5344CB8AC3E}">
        <p14:creationId xmlns:p14="http://schemas.microsoft.com/office/powerpoint/2010/main" val="413858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168379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fontScale="70000" lnSpcReduction="2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
        <p:nvSpPr>
          <p:cNvPr id="6" name="TextBox 5">
            <a:extLst>
              <a:ext uri="{FF2B5EF4-FFF2-40B4-BE49-F238E27FC236}">
                <a16:creationId xmlns:a16="http://schemas.microsoft.com/office/drawing/2014/main" id="{0080EED1-4608-1A48-BEC9-DC3C8992243C}"/>
              </a:ext>
            </a:extLst>
          </p:cNvPr>
          <p:cNvSpPr txBox="1"/>
          <p:nvPr/>
        </p:nvSpPr>
        <p:spPr>
          <a:xfrm>
            <a:off x="2406054" y="693814"/>
            <a:ext cx="4331892" cy="369332"/>
          </a:xfrm>
          <a:prstGeom prst="rect">
            <a:avLst/>
          </a:prstGeom>
          <a:noFill/>
        </p:spPr>
        <p:txBody>
          <a:bodyPr wrap="none" rtlCol="0">
            <a:spAutoFit/>
          </a:bodyPr>
          <a:lstStyle/>
          <a:p>
            <a:r>
              <a:rPr lang="en-AU" dirty="0">
                <a:solidFill>
                  <a:srgbClr val="0E5A9A"/>
                </a:solidFill>
              </a:rPr>
              <a:t>SAP NetWeaver AS ABAP 7.52 SP00 onwards</a:t>
            </a:r>
            <a:endParaRPr lang="en-US" dirty="0">
              <a:solidFill>
                <a:srgbClr val="0E5A9A"/>
              </a:solidFill>
            </a:endParaRPr>
          </a:p>
        </p:txBody>
      </p:sp>
    </p:spTree>
    <p:extLst>
      <p:ext uri="{BB962C8B-B14F-4D97-AF65-F5344CB8AC3E}">
        <p14:creationId xmlns:p14="http://schemas.microsoft.com/office/powerpoint/2010/main" val="56150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Open SQL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426030-B568-9F4D-B599-1589014CAE0C}"/>
              </a:ext>
            </a:extLst>
          </p:cNvPr>
          <p:cNvPicPr>
            <a:picLocks noChangeAspect="1"/>
          </p:cNvPicPr>
          <p:nvPr/>
        </p:nvPicPr>
        <p:blipFill>
          <a:blip r:embed="rId3"/>
          <a:stretch>
            <a:fillRect/>
          </a:stretch>
        </p:blipFill>
        <p:spPr>
          <a:xfrm>
            <a:off x="823526" y="676549"/>
            <a:ext cx="7496947" cy="4017657"/>
          </a:xfrm>
          <a:prstGeom prst="rect">
            <a:avLst/>
          </a:prstGeom>
        </p:spPr>
      </p:pic>
    </p:spTree>
    <p:extLst>
      <p:ext uri="{BB962C8B-B14F-4D97-AF65-F5344CB8AC3E}">
        <p14:creationId xmlns:p14="http://schemas.microsoft.com/office/powerpoint/2010/main" val="2861259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Open SQL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4782CC7C-9475-B943-82A6-C58D4AD23A7F}"/>
              </a:ext>
            </a:extLst>
          </p:cNvPr>
          <p:cNvPicPr>
            <a:picLocks noChangeAspect="1"/>
          </p:cNvPicPr>
          <p:nvPr/>
        </p:nvPicPr>
        <p:blipFill>
          <a:blip r:embed="rId3"/>
          <a:stretch>
            <a:fillRect/>
          </a:stretch>
        </p:blipFill>
        <p:spPr>
          <a:xfrm>
            <a:off x="983111" y="683013"/>
            <a:ext cx="7180035" cy="3994697"/>
          </a:xfrm>
          <a:prstGeom prst="rect">
            <a:avLst/>
          </a:prstGeom>
        </p:spPr>
      </p:pic>
    </p:spTree>
    <p:extLst>
      <p:ext uri="{BB962C8B-B14F-4D97-AF65-F5344CB8AC3E}">
        <p14:creationId xmlns:p14="http://schemas.microsoft.com/office/powerpoint/2010/main" val="859335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Open SQL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47CAB326-5E52-ED4E-99DB-17DA12B83FB2}"/>
              </a:ext>
            </a:extLst>
          </p:cNvPr>
          <p:cNvPicPr>
            <a:picLocks noChangeAspect="1"/>
          </p:cNvPicPr>
          <p:nvPr/>
        </p:nvPicPr>
        <p:blipFill>
          <a:blip r:embed="rId3"/>
          <a:stretch>
            <a:fillRect/>
          </a:stretch>
        </p:blipFill>
        <p:spPr>
          <a:xfrm>
            <a:off x="843044" y="681147"/>
            <a:ext cx="7457911" cy="3997312"/>
          </a:xfrm>
          <a:prstGeom prst="rect">
            <a:avLst/>
          </a:prstGeom>
        </p:spPr>
      </p:pic>
    </p:spTree>
    <p:extLst>
      <p:ext uri="{BB962C8B-B14F-4D97-AF65-F5344CB8AC3E}">
        <p14:creationId xmlns:p14="http://schemas.microsoft.com/office/powerpoint/2010/main" val="1897454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62500" lnSpcReduction="2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
        <p:nvSpPr>
          <p:cNvPr id="6" name="TextBox 5">
            <a:extLst>
              <a:ext uri="{FF2B5EF4-FFF2-40B4-BE49-F238E27FC236}">
                <a16:creationId xmlns:a16="http://schemas.microsoft.com/office/drawing/2014/main" id="{7CC72D79-D9B3-1E4F-8632-7BF7FED82581}"/>
              </a:ext>
            </a:extLst>
          </p:cNvPr>
          <p:cNvSpPr txBox="1"/>
          <p:nvPr/>
        </p:nvSpPr>
        <p:spPr>
          <a:xfrm>
            <a:off x="2406054" y="693814"/>
            <a:ext cx="4331892" cy="369332"/>
          </a:xfrm>
          <a:prstGeom prst="rect">
            <a:avLst/>
          </a:prstGeom>
          <a:noFill/>
        </p:spPr>
        <p:txBody>
          <a:bodyPr wrap="none" rtlCol="0">
            <a:spAutoFit/>
          </a:bodyPr>
          <a:lstStyle/>
          <a:p>
            <a:r>
              <a:rPr lang="en-AU" dirty="0">
                <a:solidFill>
                  <a:srgbClr val="0E5A9A"/>
                </a:solidFill>
              </a:rPr>
              <a:t>SAP NetWeaver AS ABAP 7.51 SP00 onwards</a:t>
            </a:r>
            <a:endParaRPr lang="en-US" dirty="0">
              <a:solidFill>
                <a:srgbClr val="0E5A9A"/>
              </a:solidFill>
            </a:endParaRPr>
          </a:p>
        </p:txBody>
      </p:sp>
    </p:spTree>
    <p:extLst>
      <p:ext uri="{BB962C8B-B14F-4D97-AF65-F5344CB8AC3E}">
        <p14:creationId xmlns:p14="http://schemas.microsoft.com/office/powerpoint/2010/main" val="14459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a:xfrm>
            <a:off x="457200" y="1200151"/>
            <a:ext cx="8229600" cy="3394472"/>
          </a:xfrm>
        </p:spPr>
        <p:txBody>
          <a:bodyPr/>
          <a:lstStyle/>
          <a:p>
            <a:r>
              <a:rPr lang="en-US"/>
              <a:t>Why?</a:t>
            </a:r>
          </a:p>
          <a:p>
            <a:r>
              <a:rPr lang="en-US"/>
              <a:t>How?</a:t>
            </a:r>
          </a:p>
          <a:p>
            <a:r>
              <a:rPr lang="en-US"/>
              <a:t>Some things that help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3215010944"/>
              </p:ext>
            </p:extLst>
          </p:nvPr>
        </p:nvGraphicFramePr>
        <p:xfrm>
          <a:off x="3105063" y="409495"/>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6005696" y="1903837"/>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610940" y="2257701"/>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7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415442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CDS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705A54-D70E-A14E-AB72-397F9358CF9C}"/>
              </a:ext>
            </a:extLst>
          </p:cNvPr>
          <p:cNvPicPr>
            <a:picLocks noChangeAspect="1"/>
          </p:cNvPicPr>
          <p:nvPr/>
        </p:nvPicPr>
        <p:blipFill>
          <a:blip r:embed="rId3"/>
          <a:stretch>
            <a:fillRect/>
          </a:stretch>
        </p:blipFill>
        <p:spPr>
          <a:xfrm>
            <a:off x="811330" y="626548"/>
            <a:ext cx="7523979" cy="4044845"/>
          </a:xfrm>
          <a:prstGeom prst="rect">
            <a:avLst/>
          </a:prstGeom>
        </p:spPr>
      </p:pic>
    </p:spTree>
    <p:extLst>
      <p:ext uri="{BB962C8B-B14F-4D97-AF65-F5344CB8AC3E}">
        <p14:creationId xmlns:p14="http://schemas.microsoft.com/office/powerpoint/2010/main" val="2239139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CDS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19A7301F-BD79-6347-86C3-00FC04EE476D}"/>
              </a:ext>
            </a:extLst>
          </p:cNvPr>
          <p:cNvPicPr>
            <a:picLocks noChangeAspect="1"/>
          </p:cNvPicPr>
          <p:nvPr/>
        </p:nvPicPr>
        <p:blipFill>
          <a:blip r:embed="rId3"/>
          <a:stretch>
            <a:fillRect/>
          </a:stretch>
        </p:blipFill>
        <p:spPr>
          <a:xfrm>
            <a:off x="903025" y="613123"/>
            <a:ext cx="7337950" cy="4074364"/>
          </a:xfrm>
          <a:prstGeom prst="rect">
            <a:avLst/>
          </a:prstGeom>
        </p:spPr>
      </p:pic>
    </p:spTree>
    <p:extLst>
      <p:ext uri="{BB962C8B-B14F-4D97-AF65-F5344CB8AC3E}">
        <p14:creationId xmlns:p14="http://schemas.microsoft.com/office/powerpoint/2010/main" val="1747709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CDS Test Double Framework</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418CD7-E1BB-6C40-9123-1E8FCE3E3AB6}"/>
              </a:ext>
            </a:extLst>
          </p:cNvPr>
          <p:cNvPicPr>
            <a:picLocks noChangeAspect="1"/>
          </p:cNvPicPr>
          <p:nvPr/>
        </p:nvPicPr>
        <p:blipFill>
          <a:blip r:embed="rId3"/>
          <a:stretch>
            <a:fillRect/>
          </a:stretch>
        </p:blipFill>
        <p:spPr>
          <a:xfrm>
            <a:off x="750547" y="605480"/>
            <a:ext cx="7640685" cy="4093371"/>
          </a:xfrm>
          <a:prstGeom prst="rect">
            <a:avLst/>
          </a:prstGeom>
        </p:spPr>
      </p:pic>
    </p:spTree>
    <p:extLst>
      <p:ext uri="{BB962C8B-B14F-4D97-AF65-F5344CB8AC3E}">
        <p14:creationId xmlns:p14="http://schemas.microsoft.com/office/powerpoint/2010/main" val="1647356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209094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sp>
        <p:nvSpPr>
          <p:cNvPr id="4" name="TextBox 3">
            <a:extLst>
              <a:ext uri="{FF2B5EF4-FFF2-40B4-BE49-F238E27FC236}">
                <a16:creationId xmlns:a16="http://schemas.microsoft.com/office/drawing/2014/main" id="{75F9D2D4-5F66-EB4F-BC88-50A84E1A715B}"/>
              </a:ext>
            </a:extLst>
          </p:cNvPr>
          <p:cNvSpPr txBox="1"/>
          <p:nvPr/>
        </p:nvSpPr>
        <p:spPr>
          <a:xfrm>
            <a:off x="7561397" y="3000971"/>
            <a:ext cx="1194494" cy="369332"/>
          </a:xfrm>
          <a:prstGeom prst="rect">
            <a:avLst/>
          </a:prstGeom>
          <a:noFill/>
        </p:spPr>
        <p:txBody>
          <a:bodyPr wrap="none" rtlCol="0">
            <a:spAutoFit/>
          </a:bodyPr>
          <a:lstStyle/>
          <a:p>
            <a:r>
              <a:rPr lang="en-US" dirty="0"/>
              <a:t>Paul Hardy</a:t>
            </a:r>
          </a:p>
        </p:txBody>
      </p:sp>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86652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550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125363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70000" lnSpcReduction="20000"/>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167819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345700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Tree>
    <p:extLst>
      <p:ext uri="{BB962C8B-B14F-4D97-AF65-F5344CB8AC3E}">
        <p14:creationId xmlns:p14="http://schemas.microsoft.com/office/powerpoint/2010/main" val="87847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FF1A07-F311-D74C-B731-453F1AB0618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40243CD-A087-1E4E-8CCA-ED0630B8734B}"/>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A97F64EA-9309-0045-B617-593622D36B70}"/>
              </a:ext>
            </a:extLst>
          </p:cNvPr>
          <p:cNvPicPr>
            <a:picLocks noChangeAspect="1"/>
          </p:cNvPicPr>
          <p:nvPr/>
        </p:nvPicPr>
        <p:blipFill>
          <a:blip r:embed="rId2"/>
          <a:stretch>
            <a:fillRect/>
          </a:stretch>
        </p:blipFill>
        <p:spPr>
          <a:xfrm>
            <a:off x="2581842" y="432889"/>
            <a:ext cx="3980316" cy="4053254"/>
          </a:xfrm>
          <a:prstGeom prst="rect">
            <a:avLst/>
          </a:prstGeom>
        </p:spPr>
      </p:pic>
    </p:spTree>
    <p:extLst>
      <p:ext uri="{BB962C8B-B14F-4D97-AF65-F5344CB8AC3E}">
        <p14:creationId xmlns:p14="http://schemas.microsoft.com/office/powerpoint/2010/main" val="385514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3160447"/>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174061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1945169"/>
            <a:ext cx="4200770" cy="2205404"/>
          </a:xfrm>
          <a:prstGeom prst="rect">
            <a:avLst/>
          </a:prstGeom>
        </p:spPr>
      </p:pic>
      <p:pic>
        <p:nvPicPr>
          <p:cNvPr id="6" name="Content Placeholder 5">
            <a:extLst>
              <a:ext uri="{FF2B5EF4-FFF2-40B4-BE49-F238E27FC236}">
                <a16:creationId xmlns:a16="http://schemas.microsoft.com/office/drawing/2014/main" id="{E7E5A4E0-437E-6048-937B-CFFE3B69A84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505200" y="2412871"/>
            <a:ext cx="5181600" cy="1270000"/>
          </a:xfrm>
        </p:spPr>
      </p:pic>
      <p:sp>
        <p:nvSpPr>
          <p:cNvPr id="3" name="Title 2">
            <a:extLst>
              <a:ext uri="{FF2B5EF4-FFF2-40B4-BE49-F238E27FC236}">
                <a16:creationId xmlns:a16="http://schemas.microsoft.com/office/drawing/2014/main" id="{C3717318-2F2E-5F47-A53A-AF65D1C3A9D1}"/>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852648" y="637726"/>
            <a:ext cx="7438703" cy="523220"/>
          </a:xfrm>
          <a:prstGeom prst="rect">
            <a:avLst/>
          </a:prstGeom>
          <a:noFill/>
        </p:spPr>
        <p:txBody>
          <a:bodyPr wrap="none" rtlCol="0">
            <a:spAutoFit/>
          </a:bodyPr>
          <a:lstStyle/>
          <a:p>
            <a:r>
              <a:rPr lang="en-US" sz="2800" dirty="0">
                <a:hlinkClick r:id="rId5"/>
              </a:rPr>
              <a:t>https://</a:t>
            </a:r>
            <a:r>
              <a:rPr lang="en-US" sz="2800" dirty="0" err="1">
                <a:hlinkClick r:id="rId5"/>
              </a:rPr>
              <a:t>github.com</a:t>
            </a:r>
            <a:r>
              <a:rPr lang="en-US" sz="2800" dirty="0">
                <a:hlinkClick r:id="rId5"/>
              </a:rPr>
              <a:t>/</a:t>
            </a:r>
            <a:r>
              <a:rPr lang="en-US" sz="2800" dirty="0" err="1">
                <a:hlinkClick r:id="rId5"/>
              </a:rPr>
              <a:t>grahamrobbo</a:t>
            </a:r>
            <a:r>
              <a:rPr lang="en-US" sz="2800" dirty="0">
                <a:hlinkClick r:id="rId5"/>
              </a:rPr>
              <a:t>/sapteched2018</a:t>
            </a:r>
            <a:endParaRPr lang="en-US" sz="2800" dirty="0"/>
          </a:p>
        </p:txBody>
      </p:sp>
    </p:spTree>
    <p:extLst>
      <p:ext uri="{BB962C8B-B14F-4D97-AF65-F5344CB8AC3E}">
        <p14:creationId xmlns:p14="http://schemas.microsoft.com/office/powerpoint/2010/main" val="93869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
        <p:nvSpPr>
          <p:cNvPr id="4" name="TextBox 3">
            <a:extLst>
              <a:ext uri="{FF2B5EF4-FFF2-40B4-BE49-F238E27FC236}">
                <a16:creationId xmlns:a16="http://schemas.microsoft.com/office/drawing/2014/main" id="{E16801C5-36BE-EE4E-964C-F26F1DE9E50D}"/>
              </a:ext>
            </a:extLst>
          </p:cNvPr>
          <p:cNvSpPr txBox="1"/>
          <p:nvPr/>
        </p:nvSpPr>
        <p:spPr>
          <a:xfrm>
            <a:off x="2145690" y="4687711"/>
            <a:ext cx="4850239" cy="369332"/>
          </a:xfrm>
          <a:prstGeom prst="rect">
            <a:avLst/>
          </a:prstGeom>
          <a:noFill/>
        </p:spPr>
        <p:txBody>
          <a:bodyPr wrap="none" rtlCol="0">
            <a:spAutoFit/>
          </a:bodyPr>
          <a:lstStyle/>
          <a:p>
            <a:r>
              <a:rPr lang="en-US" dirty="0">
                <a:hlinkClick r:id="rId3"/>
              </a:rPr>
              <a:t>https://</a:t>
            </a:r>
            <a:r>
              <a:rPr lang="en-US" dirty="0" err="1">
                <a:hlinkClick r:id="rId3"/>
              </a:rPr>
              <a:t>github.com</a:t>
            </a:r>
            <a:r>
              <a:rPr lang="en-US" dirty="0">
                <a:hlinkClick r:id="rId3"/>
              </a:rPr>
              <a:t>/</a:t>
            </a:r>
            <a:r>
              <a:rPr lang="en-US" dirty="0" err="1">
                <a:hlinkClick r:id="rId3"/>
              </a:rPr>
              <a:t>grahamrobbo</a:t>
            </a:r>
            <a:r>
              <a:rPr lang="en-US" dirty="0">
                <a:hlinkClick r:id="rId3"/>
              </a:rPr>
              <a:t>/sapteched2018</a:t>
            </a:r>
            <a:endParaRPr lang="en-US" dirty="0"/>
          </a:p>
        </p:txBody>
      </p:sp>
    </p:spTree>
    <p:extLst>
      <p:ext uri="{BB962C8B-B14F-4D97-AF65-F5344CB8AC3E}">
        <p14:creationId xmlns:p14="http://schemas.microsoft.com/office/powerpoint/2010/main" val="305006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66862"/>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985507" cy="485928"/>
            <a:chOff x="3203848" y="3507854"/>
            <a:chExt cx="2198844"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8" y="3647224"/>
              <a:ext cx="1660704" cy="451523"/>
            </a:xfrm>
            <a:prstGeom prst="rect">
              <a:avLst/>
            </a:prstGeom>
            <a:noFill/>
          </p:spPr>
          <p:txBody>
            <a:bodyPr wrap="none" rtlCol="0">
              <a:spAutoFit/>
            </a:bodyPr>
            <a:lstStyle/>
            <a:p>
              <a:r>
                <a:rPr lang="en-US" sz="1600" dirty="0">
                  <a:solidFill>
                    <a:srgbClr val="38A5CE"/>
                  </a:solidFill>
                </a:rPr>
                <a:t>@</a:t>
              </a:r>
              <a:r>
                <a:rPr lang="en-US" sz="1600" dirty="0" err="1">
                  <a:solidFill>
                    <a:srgbClr val="38A5CE"/>
                  </a:solidFill>
                </a:rPr>
                <a:t>grahamrobbo</a:t>
              </a:r>
              <a:endParaRPr lang="en-AU" sz="1600" dirty="0">
                <a:solidFill>
                  <a:srgbClr val="38A5CE"/>
                </a:solidFill>
              </a:endParaRPr>
            </a:p>
          </p:txBody>
        </p:sp>
      </p:grpSp>
      <p:sp>
        <p:nvSpPr>
          <p:cNvPr id="8" name="TextBox 7">
            <a:extLst>
              <a:ext uri="{FF2B5EF4-FFF2-40B4-BE49-F238E27FC236}">
                <a16:creationId xmlns:a16="http://schemas.microsoft.com/office/drawing/2014/main" id="{5FF1A609-B16A-FA4F-AF80-67DEF01F5BA7}"/>
              </a:ext>
            </a:extLst>
          </p:cNvPr>
          <p:cNvSpPr txBox="1"/>
          <p:nvPr/>
        </p:nvSpPr>
        <p:spPr>
          <a:xfrm>
            <a:off x="2145690" y="4687711"/>
            <a:ext cx="4850239" cy="369332"/>
          </a:xfrm>
          <a:prstGeom prst="rect">
            <a:avLst/>
          </a:prstGeom>
          <a:noFill/>
        </p:spPr>
        <p:txBody>
          <a:bodyPr wrap="none" rtlCol="0">
            <a:spAutoFit/>
          </a:bodyPr>
          <a:lstStyle/>
          <a:p>
            <a:r>
              <a:rPr lang="en-US" dirty="0">
                <a:hlinkClick r:id="rId6"/>
              </a:rPr>
              <a:t>https://</a:t>
            </a:r>
            <a:r>
              <a:rPr lang="en-US" dirty="0" err="1">
                <a:hlinkClick r:id="rId6"/>
              </a:rPr>
              <a:t>github.com</a:t>
            </a:r>
            <a:r>
              <a:rPr lang="en-US" dirty="0">
                <a:hlinkClick r:id="rId6"/>
              </a:rPr>
              <a:t>/</a:t>
            </a:r>
            <a:r>
              <a:rPr lang="en-US" dirty="0" err="1">
                <a:hlinkClick r:id="rId6"/>
              </a:rPr>
              <a:t>grahamrobbo</a:t>
            </a:r>
            <a:r>
              <a:rPr lang="en-US" dirty="0">
                <a:hlinkClick r:id="rId6"/>
              </a:rPr>
              <a:t>/sapteched2018</a:t>
            </a:r>
            <a:endParaRPr lang="en-US" dirty="0"/>
          </a:p>
        </p:txBody>
      </p:sp>
      <p:sp>
        <p:nvSpPr>
          <p:cNvPr id="9" name="Rectangle 8">
            <a:extLst>
              <a:ext uri="{FF2B5EF4-FFF2-40B4-BE49-F238E27FC236}">
                <a16:creationId xmlns:a16="http://schemas.microsoft.com/office/drawing/2014/main" id="{7C68670C-A46C-1846-8BAC-BE522475758F}"/>
              </a:ext>
            </a:extLst>
          </p:cNvPr>
          <p:cNvSpPr/>
          <p:nvPr/>
        </p:nvSpPr>
        <p:spPr>
          <a:xfrm>
            <a:off x="1041253" y="4545573"/>
            <a:ext cx="1284389" cy="8328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50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5842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0" y="384136"/>
            <a:ext cx="9144000" cy="2054409"/>
          </a:xfrm>
          <a:prstGeom prst="rect">
            <a:avLst/>
          </a:prstGeom>
          <a:noFill/>
        </p:spPr>
        <p:txBody>
          <a:bodyPr wrap="square" rtlCol="0">
            <a:spAutoFit/>
          </a:bodyPr>
          <a:lstStyle/>
          <a:p>
            <a:pPr algn="ctr"/>
            <a:r>
              <a:rPr lang="en-US" sz="2400" b="1" dirty="0">
                <a:solidFill>
                  <a:srgbClr val="6AB835"/>
                </a:solidFill>
                <a:latin typeface="Chalkboard SE" charset="0"/>
                <a:ea typeface="Chalkboard SE" charset="0"/>
                <a:cs typeface="Chalkboard SE" charset="0"/>
              </a:rPr>
              <a:t>Thank you for attending my session! </a:t>
            </a:r>
          </a:p>
          <a:p>
            <a:pPr algn="ctr"/>
            <a:endParaRPr lang="en-US" sz="1350" dirty="0"/>
          </a:p>
          <a:p>
            <a:pPr algn="ctr"/>
            <a:r>
              <a:rPr lang="en-US" dirty="0">
                <a:solidFill>
                  <a:schemeClr val="tx1">
                    <a:lumMod val="75000"/>
                    <a:lumOff val="25000"/>
                  </a:schemeClr>
                </a:solidFill>
                <a:latin typeface="Chalkboard SE" charset="0"/>
                <a:ea typeface="Chalkboard SE" charset="0"/>
                <a:cs typeface="Chalkboard SE" charset="0"/>
              </a:rPr>
              <a:t>For questions, contact me at: </a:t>
            </a:r>
          </a:p>
          <a:p>
            <a:pPr algn="ctr"/>
            <a:endParaRPr lang="en-US" dirty="0">
              <a:solidFill>
                <a:schemeClr val="tx1">
                  <a:lumMod val="75000"/>
                  <a:lumOff val="25000"/>
                </a:schemeClr>
              </a:solidFill>
              <a:latin typeface="Chalkboard SE" charset="0"/>
              <a:ea typeface="Chalkboard SE" charset="0"/>
              <a:cs typeface="Chalkboard SE" charset="0"/>
            </a:endParaRPr>
          </a:p>
          <a:p>
            <a:pPr algn="ctr"/>
            <a:endParaRPr lang="en-US" i="1" dirty="0">
              <a:latin typeface="Chalkboard SE" charset="0"/>
              <a:ea typeface="Chalkboard SE" charset="0"/>
              <a:cs typeface="Chalkboard SE" charset="0"/>
            </a:endParaRPr>
          </a:p>
          <a:p>
            <a:pPr algn="ctr"/>
            <a:endParaRPr lang="en-US" dirty="0">
              <a:solidFill>
                <a:schemeClr val="tx1">
                  <a:lumMod val="75000"/>
                  <a:lumOff val="25000"/>
                </a:schemeClr>
              </a:solidFill>
              <a:latin typeface="Chalkboard SE" charset="0"/>
              <a:ea typeface="Chalkboard SE" charset="0"/>
              <a:cs typeface="Chalkboard SE" charset="0"/>
            </a:endParaRPr>
          </a:p>
          <a:p>
            <a:pPr algn="ctr"/>
            <a:r>
              <a:rPr lang="en-US" dirty="0">
                <a:solidFill>
                  <a:schemeClr val="tx1">
                    <a:lumMod val="75000"/>
                    <a:lumOff val="25000"/>
                  </a:schemeClr>
                </a:solidFill>
                <a:latin typeface="Chalkboard SE" charset="0"/>
                <a:ea typeface="Chalkboard SE" charset="0"/>
                <a:cs typeface="Chalkboard SE" charset="0"/>
              </a:rPr>
              <a:t>Don’t forget to fill out the Session Evaluation on the Mobile App!</a:t>
            </a:r>
          </a:p>
        </p:txBody>
      </p:sp>
      <p:sp>
        <p:nvSpPr>
          <p:cNvPr id="6" name="Text Placeholder 1"/>
          <p:cNvSpPr txBox="1">
            <a:spLocks/>
          </p:cNvSpPr>
          <p:nvPr/>
        </p:nvSpPr>
        <p:spPr>
          <a:xfrm>
            <a:off x="584621" y="2253447"/>
            <a:ext cx="8159328" cy="2366827"/>
          </a:xfrm>
          <a:prstGeom prst="rect">
            <a:avLst/>
          </a:prstGeom>
        </p:spPr>
        <p:txBody>
          <a:bodyPr anchor="ctr"/>
          <a:ls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a:lstStyle>
          <a:p>
            <a:pPr algn="ctr"/>
            <a:r>
              <a:rPr lang="en-US" sz="2400" b="1" dirty="0">
                <a:solidFill>
                  <a:srgbClr val="6AB835"/>
                </a:solidFill>
                <a:latin typeface="Calibri"/>
                <a:cs typeface="Calibri"/>
              </a:rPr>
              <a:t>Insert Presentation Title</a:t>
            </a:r>
          </a:p>
          <a:p>
            <a:pPr algn="ctr"/>
            <a:r>
              <a:rPr lang="en-US" sz="2400" b="1" dirty="0">
                <a:solidFill>
                  <a:srgbClr val="6AB835"/>
                </a:solidFill>
                <a:latin typeface="Calibri"/>
                <a:cs typeface="Calibri"/>
              </a:rPr>
              <a:t>Session ID# CNA415</a:t>
            </a:r>
            <a:br>
              <a:rPr lang="en-US" sz="2400" dirty="0">
                <a:solidFill>
                  <a:srgbClr val="6AB835"/>
                </a:solidFill>
                <a:latin typeface="Calibri"/>
                <a:cs typeface="Calibri"/>
              </a:rPr>
            </a:br>
            <a:r>
              <a:rPr lang="en-US" sz="1800" dirty="0">
                <a:solidFill>
                  <a:schemeClr val="tx1">
                    <a:lumMod val="75000"/>
                    <a:lumOff val="25000"/>
                  </a:schemeClr>
                </a:solidFill>
                <a:latin typeface="Calibri"/>
                <a:cs typeface="Calibri"/>
              </a:rPr>
              <a:t>Graham Robinson</a:t>
            </a:r>
            <a:br>
              <a:rPr lang="en-US" sz="1800" dirty="0">
                <a:solidFill>
                  <a:schemeClr val="tx1">
                    <a:lumMod val="75000"/>
                    <a:lumOff val="25000"/>
                  </a:schemeClr>
                </a:solidFill>
                <a:latin typeface="Calibri"/>
                <a:cs typeface="Calibri"/>
              </a:rPr>
            </a:br>
            <a:r>
              <a:rPr lang="en-US" sz="1800" dirty="0">
                <a:solidFill>
                  <a:schemeClr val="tx1">
                    <a:lumMod val="75000"/>
                    <a:lumOff val="25000"/>
                  </a:schemeClr>
                </a:solidFill>
                <a:latin typeface="Calibri"/>
                <a:cs typeface="Calibri"/>
              </a:rPr>
              <a:t>Yelcho Systems Consulting</a:t>
            </a:r>
          </a:p>
        </p:txBody>
      </p:sp>
      <p:grpSp>
        <p:nvGrpSpPr>
          <p:cNvPr id="7" name="Group 6">
            <a:extLst>
              <a:ext uri="{FF2B5EF4-FFF2-40B4-BE49-F238E27FC236}">
                <a16:creationId xmlns:a16="http://schemas.microsoft.com/office/drawing/2014/main" id="{A3F3CC8F-7F13-2B45-BDE9-585156546D9A}"/>
              </a:ext>
            </a:extLst>
          </p:cNvPr>
          <p:cNvGrpSpPr/>
          <p:nvPr/>
        </p:nvGrpSpPr>
        <p:grpSpPr>
          <a:xfrm>
            <a:off x="3029144" y="1272841"/>
            <a:ext cx="2827804" cy="746434"/>
            <a:chOff x="3203847" y="3432313"/>
            <a:chExt cx="2606033" cy="824920"/>
          </a:xfrm>
        </p:grpSpPr>
        <p:pic>
          <p:nvPicPr>
            <p:cNvPr id="8" name="Picture 7">
              <a:extLst>
                <a:ext uri="{FF2B5EF4-FFF2-40B4-BE49-F238E27FC236}">
                  <a16:creationId xmlns:a16="http://schemas.microsoft.com/office/drawing/2014/main" id="{FCEDF8B7-1E5C-CB43-922C-D76521BE330F}"/>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9" name="TextBox 8">
              <a:extLst>
                <a:ext uri="{FF2B5EF4-FFF2-40B4-BE49-F238E27FC236}">
                  <a16:creationId xmlns:a16="http://schemas.microsoft.com/office/drawing/2014/main" id="{06D64462-CA5E-2B4E-90E6-F6E7304F9564}"/>
                </a:ext>
              </a:extLst>
            </p:cNvPr>
            <p:cNvSpPr txBox="1"/>
            <p:nvPr/>
          </p:nvSpPr>
          <p:spPr>
            <a:xfrm>
              <a:off x="3821156" y="3647223"/>
              <a:ext cx="1988724"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81369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solidFill>
                  <a:srgbClr val="0E5A9A"/>
                </a:solidFill>
              </a:rPr>
              <a:t>Follow Us</a:t>
            </a:r>
          </a:p>
        </p:txBody>
      </p:sp>
      <p:sp>
        <p:nvSpPr>
          <p:cNvPr id="4" name="Title 1"/>
          <p:cNvSpPr txBox="1">
            <a:spLocks/>
          </p:cNvSpPr>
          <p:nvPr/>
        </p:nvSpPr>
        <p:spPr>
          <a:xfrm>
            <a:off x="0" y="1988383"/>
            <a:ext cx="9144000" cy="147656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1607"/>
              </a:lnSpc>
            </a:pPr>
            <a:r>
              <a:rPr lang="en-US" b="1" dirty="0">
                <a:latin typeface="Calibri"/>
                <a:cs typeface="Calibri"/>
              </a:rPr>
              <a:t>Thank you for your time</a:t>
            </a:r>
          </a:p>
          <a:p>
            <a:pPr>
              <a:lnSpc>
                <a:spcPts val="1607"/>
              </a:lnSpc>
            </a:pPr>
            <a:endParaRPr lang="en-US" sz="4000" b="1" dirty="0">
              <a:latin typeface="Calibri"/>
              <a:cs typeface="Calibri"/>
            </a:endParaRPr>
          </a:p>
          <a:p>
            <a:pPr>
              <a:lnSpc>
                <a:spcPts val="1607"/>
              </a:lnSpc>
            </a:pPr>
            <a:br>
              <a:rPr lang="en-US" sz="4000" b="1" dirty="0">
                <a:latin typeface="Calibri"/>
                <a:cs typeface="Calibri"/>
              </a:rPr>
            </a:br>
            <a:r>
              <a:rPr lang="en-US" sz="2800" dirty="0">
                <a:latin typeface="Calibri"/>
                <a:cs typeface="Calibri"/>
              </a:rPr>
              <a:t>Follow us on           at @ASUG365</a:t>
            </a:r>
          </a:p>
        </p:txBody>
      </p:sp>
      <p:pic>
        <p:nvPicPr>
          <p:cNvPr id="9" name="Picture 8" descr="TWITTER_BLACK_CIRCL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460" y="2571734"/>
            <a:ext cx="692200" cy="692200"/>
          </a:xfrm>
          <a:prstGeom prst="rect">
            <a:avLst/>
          </a:prstGeom>
        </p:spPr>
      </p:pic>
      <p:cxnSp>
        <p:nvCxnSpPr>
          <p:cNvPr id="11" name="Straight Connector 10"/>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91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58866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31CCBF1D-BFFE-624A-B55A-B922D823420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6F64656-BF6C-9149-8CEA-A357085DE22C}"/>
              </a:ext>
            </a:extLst>
          </p:cNvPr>
          <p:cNvPicPr>
            <a:picLocks noChangeAspect="1"/>
          </p:cNvPicPr>
          <p:nvPr/>
        </p:nvPicPr>
        <p:blipFill>
          <a:blip r:embed="rId3"/>
          <a:stretch>
            <a:fillRect/>
          </a:stretch>
        </p:blipFill>
        <p:spPr>
          <a:xfrm>
            <a:off x="0" y="713539"/>
            <a:ext cx="9144000" cy="3880675"/>
          </a:xfrm>
          <a:prstGeom prst="rect">
            <a:avLst/>
          </a:prstGeom>
        </p:spPr>
      </p:pic>
      <p:sp>
        <p:nvSpPr>
          <p:cNvPr id="9" name="Rectangle 8">
            <a:extLst>
              <a:ext uri="{FF2B5EF4-FFF2-40B4-BE49-F238E27FC236}">
                <a16:creationId xmlns:a16="http://schemas.microsoft.com/office/drawing/2014/main" id="{F6001830-6C4B-2746-980E-B2089FAD29DC}"/>
              </a:ext>
            </a:extLst>
          </p:cNvPr>
          <p:cNvSpPr/>
          <p:nvPr/>
        </p:nvSpPr>
        <p:spPr>
          <a:xfrm rot="20132737">
            <a:off x="205227" y="1962930"/>
            <a:ext cx="8733545"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SAP NetWeaver AS ABAP 6.40</a:t>
            </a:r>
            <a:endParaRPr lang="en-US" sz="5400" dirty="0">
              <a:solidFill>
                <a:srgbClr val="0E5A9A"/>
              </a:solidFill>
            </a:endParaRPr>
          </a:p>
          <a:p>
            <a:pPr algn="ct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96550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FC286F1-AD82-214A-B2C3-CB11380ED6B9}"/>
              </a:ext>
            </a:extLst>
          </p:cNvPr>
          <p:cNvPicPr>
            <a:picLocks noChangeAspect="1"/>
          </p:cNvPicPr>
          <p:nvPr/>
        </p:nvPicPr>
        <p:blipFill>
          <a:blip r:embed="rId3"/>
          <a:stretch>
            <a:fillRect/>
          </a:stretch>
        </p:blipFill>
        <p:spPr>
          <a:xfrm>
            <a:off x="25" y="678956"/>
            <a:ext cx="9050892" cy="3950064"/>
          </a:xfrm>
          <a:prstGeom prst="rect">
            <a:avLst/>
          </a:prstGeom>
        </p:spPr>
      </p:pic>
    </p:spTree>
    <p:extLst>
      <p:ext uri="{BB962C8B-B14F-4D97-AF65-F5344CB8AC3E}">
        <p14:creationId xmlns:p14="http://schemas.microsoft.com/office/powerpoint/2010/main" val="181591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3303063" y="4630885"/>
            <a:ext cx="1560042" cy="215444"/>
          </a:xfrm>
          <a:prstGeom prst="rect">
            <a:avLst/>
          </a:prstGeom>
          <a:noFill/>
        </p:spPr>
        <p:txBody>
          <a:bodyPr wrap="none" rtlCol="0">
            <a:spAutoFit/>
          </a:bodyPr>
          <a:lstStyle/>
          <a:p>
            <a:r>
              <a:rPr lang="en-US" sz="800" i="1" dirty="0">
                <a:solidFill>
                  <a:schemeClr val="accent1"/>
                </a:solidFill>
              </a:rPr>
              <a:t>Source: S4H232 SAP TechEd 2017</a:t>
            </a:r>
          </a:p>
        </p:txBody>
      </p:sp>
      <p:sp>
        <p:nvSpPr>
          <p:cNvPr id="6" name="Content Placeholder 5">
            <a:extLst>
              <a:ext uri="{FF2B5EF4-FFF2-40B4-BE49-F238E27FC236}">
                <a16:creationId xmlns:a16="http://schemas.microsoft.com/office/drawing/2014/main" id="{8D0CF1F6-A4AE-CB48-A6E9-475A7D11913D}"/>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EF963506-7E9D-4C4F-AD0D-AA70EF9E4782}"/>
              </a:ext>
            </a:extLst>
          </p:cNvPr>
          <p:cNvPicPr>
            <a:picLocks noChangeAspect="1"/>
          </p:cNvPicPr>
          <p:nvPr/>
        </p:nvPicPr>
        <p:blipFill>
          <a:blip r:embed="rId3"/>
          <a:stretch>
            <a:fillRect/>
          </a:stretch>
        </p:blipFill>
        <p:spPr>
          <a:xfrm>
            <a:off x="492175" y="701199"/>
            <a:ext cx="8159650" cy="3768652"/>
          </a:xfrm>
          <a:prstGeom prst="rect">
            <a:avLst/>
          </a:prstGeom>
        </p:spPr>
      </p:pic>
    </p:spTree>
    <p:extLst>
      <p:ext uri="{BB962C8B-B14F-4D97-AF65-F5344CB8AC3E}">
        <p14:creationId xmlns:p14="http://schemas.microsoft.com/office/powerpoint/2010/main" val="3401562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1943</Words>
  <Application>Microsoft Macintosh PowerPoint</Application>
  <PresentationFormat>On-screen Show (16:9)</PresentationFormat>
  <Paragraphs>244</Paragraphs>
  <Slides>56</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MS PGothic</vt:lpstr>
      <vt:lpstr>Arial</vt:lpstr>
      <vt:lpstr>Arial Narrow</vt:lpstr>
      <vt:lpstr>Calibri</vt:lpstr>
      <vt:lpstr>Chalkboard SE</vt:lpstr>
      <vt:lpstr>Consolas</vt:lpstr>
      <vt:lpstr>Office Theme</vt:lpstr>
      <vt:lpstr>PowerPoint Presentation</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OpenSAP</vt:lpstr>
      <vt:lpstr>The Testing Challenge?</vt:lpstr>
      <vt:lpstr>Dependencies</vt:lpstr>
      <vt:lpstr>Unit Testing without Isolation</vt:lpstr>
      <vt:lpstr>Unit Testing with Isolation</vt:lpstr>
      <vt:lpstr>But…legacy code…</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Open SQL Test Double Framework</vt:lpstr>
      <vt:lpstr>Open SQL Test Double Framework</vt:lpstr>
      <vt:lpstr>Open SQL Test Double Framework</vt:lpstr>
      <vt:lpstr>CDS Test Double Framework</vt:lpstr>
      <vt:lpstr>PowerPoint Presentation</vt:lpstr>
      <vt:lpstr>CDS Test Double Framework</vt:lpstr>
      <vt:lpstr>CDS Test Double Framework</vt:lpstr>
      <vt:lpstr>CDS Test Double Framework</vt:lpstr>
      <vt:lpstr>Tips from the Coal Face</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lpstr>PowerPoint Presentation</vt:lpstr>
      <vt:lpstr>Follow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Schrader</dc:creator>
  <cp:lastModifiedBy>Graham Robinson</cp:lastModifiedBy>
  <cp:revision>51</cp:revision>
  <dcterms:created xsi:type="dcterms:W3CDTF">2016-01-20T17:46:55Z</dcterms:created>
  <dcterms:modified xsi:type="dcterms:W3CDTF">2018-09-11T02:43:29Z</dcterms:modified>
</cp:coreProperties>
</file>